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</p:sldMasterIdLst>
  <p:notesMasterIdLst>
    <p:notesMasterId r:id="rId21"/>
  </p:notesMasterIdLst>
  <p:sldIdLst>
    <p:sldId id="256" r:id="rId2"/>
    <p:sldId id="294" r:id="rId3"/>
    <p:sldId id="269" r:id="rId4"/>
    <p:sldId id="385" r:id="rId5"/>
    <p:sldId id="287" r:id="rId6"/>
    <p:sldId id="257" r:id="rId7"/>
    <p:sldId id="261" r:id="rId8"/>
    <p:sldId id="386" r:id="rId9"/>
    <p:sldId id="424" r:id="rId10"/>
    <p:sldId id="428" r:id="rId11"/>
    <p:sldId id="421" r:id="rId12"/>
    <p:sldId id="422" r:id="rId13"/>
    <p:sldId id="435" r:id="rId14"/>
    <p:sldId id="427" r:id="rId15"/>
    <p:sldId id="425" r:id="rId16"/>
    <p:sldId id="432" r:id="rId17"/>
    <p:sldId id="434" r:id="rId18"/>
    <p:sldId id="431" r:id="rId19"/>
    <p:sldId id="289" r:id="rId20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22"/>
    </p:embeddedFont>
    <p:embeddedFont>
      <p:font typeface="Manjari" panose="020B0604020202020204" charset="0"/>
      <p:regular r:id="rId23"/>
      <p:bold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8F1B-229C-4541-B5DA-E676677617DF}">
  <a:tblStyle styleId="{70F18F1B-229C-4541-B5DA-E67667761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28D0F8-BB62-4E2C-B086-027CC737D32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11D4CD-03B8-4FAA-B2EA-067B9708036B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E1625C-6574-4867-B76C-58D4BE1694BD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BAEDA4-0240-458A-8F24-6C348CF8EE88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0DA4DE-6648-477D-B21F-D4836688BDEF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1" autoAdjust="0"/>
    <p:restoredTop sz="63641" autoAdjust="0"/>
  </p:normalViewPr>
  <p:slideViewPr>
    <p:cSldViewPr snapToGrid="0">
      <p:cViewPr varScale="1">
        <p:scale>
          <a:sx n="109" d="100"/>
          <a:sy n="109" d="100"/>
        </p:scale>
        <p:origin x="1422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6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928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2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2751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3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7837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53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436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c6a01074ef_0_20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c6a01074ef_0_20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336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c6a01074ef_0_19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c6a01074ef_0_19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c33250489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c33250489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c72ba98ae8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c72ba98ae8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c6a01074ef_0_2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5" name="Google Shape;3585;gc6a01074ef_0_21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587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0363c24f6e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10363c24f6e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10363c24f6e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10363c24f6e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175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6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6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6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0" name="Google Shape;1200;p46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7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7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7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9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9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9"/>
          <p:cNvSpPr/>
          <p:nvPr/>
        </p:nvSpPr>
        <p:spPr>
          <a:xfrm rot="-7977683">
            <a:off x="6790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65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620" name="Google Shape;1620;p65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5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626" name="Google Shape;1626;p6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65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661" name="Google Shape;1661;p65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5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3" name="Google Shape;1663;p65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65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65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CUSTOM_58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73"/>
          <p:cNvSpPr/>
          <p:nvPr/>
        </p:nvSpPr>
        <p:spPr>
          <a:xfrm flipH="1">
            <a:off x="1008588" y="534225"/>
            <a:ext cx="3513000" cy="403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14" name="Google Shape;1914;p73"/>
          <p:cNvSpPr/>
          <p:nvPr/>
        </p:nvSpPr>
        <p:spPr>
          <a:xfrm rot="-2266405" flipH="1">
            <a:off x="6427723" y="2503263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73"/>
          <p:cNvSpPr/>
          <p:nvPr/>
        </p:nvSpPr>
        <p:spPr>
          <a:xfrm>
            <a:off x="5666513" y="-1056875"/>
            <a:ext cx="3967449" cy="395099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73"/>
          <p:cNvSpPr/>
          <p:nvPr/>
        </p:nvSpPr>
        <p:spPr>
          <a:xfrm flipH="1">
            <a:off x="4993460" y="976475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770" y="151800"/>
            <a:ext cx="8229600" cy="117774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33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45770" y="1971472"/>
            <a:ext cx="8229600" cy="272755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770" y="1611630"/>
            <a:ext cx="1600200" cy="2994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3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4" name="Google Shape;114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45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title"/>
          </p:nvPr>
        </p:nvSpPr>
        <p:spPr>
          <a:xfrm>
            <a:off x="713225" y="428875"/>
            <a:ext cx="34476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16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1043092" flipH="1">
            <a:off x="-1049130" y="2041077"/>
            <a:ext cx="4658551" cy="476514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1292525" y="2571748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1300523">
            <a:off x="3760918" y="-1125827"/>
            <a:ext cx="2520837" cy="290070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4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23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3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3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545" name="Google Shape;545;p2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9" name="Google Shape;899;p36"/>
          <p:cNvSpPr txBox="1">
            <a:spLocks noGrp="1"/>
          </p:cNvSpPr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36"/>
          <p:cNvSpPr txBox="1">
            <a:spLocks noGrp="1"/>
          </p:cNvSpPr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8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951" name="Google Shape;951;p38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8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8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4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4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44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1156" name="Google Shape;1156;p4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4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2" r:id="rId5"/>
    <p:sldLayoutId id="2147483669" r:id="rId6"/>
    <p:sldLayoutId id="2147483682" r:id="rId7"/>
    <p:sldLayoutId id="2147483684" r:id="rId8"/>
    <p:sldLayoutId id="2147483690" r:id="rId9"/>
    <p:sldLayoutId id="2147483692" r:id="rId10"/>
    <p:sldLayoutId id="2147483693" r:id="rId11"/>
    <p:sldLayoutId id="2147483695" r:id="rId12"/>
    <p:sldLayoutId id="2147483711" r:id="rId13"/>
    <p:sldLayoutId id="2147483719" r:id="rId14"/>
    <p:sldLayoutId id="2147483730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volunteerverse.azureedge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3"/>
          <p:cNvSpPr txBox="1">
            <a:spLocks noGrp="1"/>
          </p:cNvSpPr>
          <p:nvPr>
            <p:ph type="ctrTitle"/>
          </p:nvPr>
        </p:nvSpPr>
        <p:spPr>
          <a:xfrm>
            <a:off x="1283100" y="1131538"/>
            <a:ext cx="6577800" cy="1009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VolunteerVerse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006" name="Google Shape;2006;p83"/>
          <p:cNvSpPr txBox="1">
            <a:spLocks noGrp="1"/>
          </p:cNvSpPr>
          <p:nvPr>
            <p:ph type="subTitle" idx="1"/>
          </p:nvPr>
        </p:nvSpPr>
        <p:spPr>
          <a:xfrm>
            <a:off x="1283100" y="2273969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2400" dirty="0">
                <a:latin typeface="+mn-lt"/>
                <a:ea typeface="Gadugi" panose="020B0502040204020203" pitchFamily="34" charset="0"/>
              </a:rPr>
              <a:t>Önkéntes koordinációs platform kliensoldali megvalósítása</a:t>
            </a:r>
            <a:endParaRPr sz="2400" dirty="0">
              <a:latin typeface="+mn-lt"/>
              <a:ea typeface="Gadug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D9FF2-EA6B-EE58-63F1-0FEF345A0943}"/>
              </a:ext>
            </a:extLst>
          </p:cNvPr>
          <p:cNvSpPr txBox="1"/>
          <p:nvPr/>
        </p:nvSpPr>
        <p:spPr>
          <a:xfrm>
            <a:off x="6269294" y="3750352"/>
            <a:ext cx="1591606" cy="59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latin typeface="+mn-lt"/>
                <a:ea typeface="Gadugi" panose="020B0502040204020203" pitchFamily="34" charset="0"/>
              </a:rPr>
              <a:t>Készítette: </a:t>
            </a:r>
          </a:p>
          <a:p>
            <a:pPr algn="ctr">
              <a:lnSpc>
                <a:spcPct val="150000"/>
              </a:lnSpc>
            </a:pPr>
            <a:r>
              <a:rPr lang="hu-HU" dirty="0">
                <a:latin typeface="+mn-lt"/>
                <a:ea typeface="Gadugi" panose="020B0502040204020203" pitchFamily="34" charset="0"/>
              </a:rPr>
              <a:t>Veress Henrietta</a:t>
            </a:r>
            <a:endParaRPr lang="en-US" dirty="0">
              <a:latin typeface="+mn-lt"/>
              <a:ea typeface="Gadug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268F1-BF79-42DE-08A5-EE170D351528}"/>
              </a:ext>
            </a:extLst>
          </p:cNvPr>
          <p:cNvSpPr txBox="1"/>
          <p:nvPr/>
        </p:nvSpPr>
        <p:spPr>
          <a:xfrm>
            <a:off x="2576333" y="3750352"/>
            <a:ext cx="2777576" cy="59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latin typeface="+mn-lt"/>
                <a:ea typeface="Gadugi" panose="020B0502040204020203" pitchFamily="34" charset="0"/>
              </a:rPr>
              <a:t>Témavezető: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+mn-lt"/>
                <a:ea typeface="Gadugi" panose="020B0502040204020203" pitchFamily="34" charset="0"/>
              </a:rPr>
              <a:t> Dr. Jánosi-Rancz Katalin </a:t>
            </a:r>
            <a:r>
              <a:rPr lang="en-US" dirty="0" err="1">
                <a:latin typeface="+mn-lt"/>
                <a:ea typeface="Gadugi" panose="020B0502040204020203" pitchFamily="34" charset="0"/>
              </a:rPr>
              <a:t>Tünde</a:t>
            </a:r>
            <a:endParaRPr lang="en-US" dirty="0">
              <a:latin typeface="+mn-lt"/>
              <a:ea typeface="Gadug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6D6-3FD0-4403-F833-CB512643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0" y="0"/>
            <a:ext cx="8317040" cy="389315"/>
          </a:xfrm>
        </p:spPr>
        <p:txBody>
          <a:bodyPr/>
          <a:lstStyle/>
          <a:p>
            <a:pPr algn="ctr"/>
            <a:r>
              <a:rPr lang="hu-HU" sz="2400" dirty="0">
                <a:solidFill>
                  <a:schemeClr val="tx1"/>
                </a:solidFill>
                <a:latin typeface="Hammersmith One" panose="02010703030501060504" pitchFamily="2" charset="0"/>
              </a:rPr>
              <a:t>Látogató a weboldalon</a:t>
            </a:r>
            <a:endParaRPr lang="en-US" sz="2400" dirty="0">
              <a:solidFill>
                <a:schemeClr val="tx1"/>
              </a:solidFill>
              <a:latin typeface="Hammersmith One" panose="02010703030501060504" pitchFamily="2" charset="0"/>
            </a:endParaRPr>
          </a:p>
        </p:txBody>
      </p:sp>
      <p:pic>
        <p:nvPicPr>
          <p:cNvPr id="3" name="1_latogato">
            <a:hlinkClick r:id="" action="ppaction://media"/>
            <a:extLst>
              <a:ext uri="{FF2B5EF4-FFF2-40B4-BE49-F238E27FC236}">
                <a16:creationId xmlns:a16="http://schemas.microsoft.com/office/drawing/2014/main" id="{A04F04E9-16AE-CDA3-0C38-EFC84616E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521" y="389314"/>
            <a:ext cx="8381999" cy="46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6D6-3FD0-4403-F833-CB512643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57100"/>
          </a:xfrm>
        </p:spPr>
        <p:txBody>
          <a:bodyPr/>
          <a:lstStyle/>
          <a:p>
            <a:pPr algn="ctr"/>
            <a:r>
              <a:rPr lang="hu-HU" sz="2400" dirty="0">
                <a:solidFill>
                  <a:schemeClr val="tx1"/>
                </a:solidFill>
                <a:latin typeface="Hammersmith One" panose="02010703030501060504" pitchFamily="2" charset="0"/>
              </a:rPr>
              <a:t>Bejelentkezett</a:t>
            </a:r>
            <a:r>
              <a:rPr lang="hu-HU" sz="2400" dirty="0">
                <a:solidFill>
                  <a:schemeClr val="tx1"/>
                </a:solidFill>
              </a:rPr>
              <a:t> felhasználó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2_bejelentkezes">
            <a:hlinkClick r:id="" action="ppaction://media"/>
            <a:extLst>
              <a:ext uri="{FF2B5EF4-FFF2-40B4-BE49-F238E27FC236}">
                <a16:creationId xmlns:a16="http://schemas.microsoft.com/office/drawing/2014/main" id="{94988F28-4057-8D08-63A3-A1550ED36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9785" y="357100"/>
            <a:ext cx="8424430" cy="47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CF95-AC9C-AB02-C999-B61CCE65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53" y="57271"/>
            <a:ext cx="8302295" cy="334460"/>
          </a:xfrm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ammersmith One" panose="02010703030501060504" pitchFamily="2" charset="0"/>
              </a:rPr>
              <a:t>Szervez</a:t>
            </a:r>
            <a:r>
              <a:rPr lang="hu-HU" sz="2400" dirty="0">
                <a:solidFill>
                  <a:schemeClr val="tx1"/>
                </a:solidFill>
              </a:rPr>
              <a:t>ő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3_szervezo_1">
            <a:hlinkClick r:id="" action="ppaction://media"/>
            <a:extLst>
              <a:ext uri="{FF2B5EF4-FFF2-40B4-BE49-F238E27FC236}">
                <a16:creationId xmlns:a16="http://schemas.microsoft.com/office/drawing/2014/main" id="{D374D3F1-7621-9184-F40D-C32DD319E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265" y="362383"/>
            <a:ext cx="8447470" cy="47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CF95-AC9C-AB02-C999-B61CCE65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13" y="0"/>
            <a:ext cx="8302295" cy="326667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ammersmith One" panose="02010703030501060504" pitchFamily="2" charset="0"/>
              </a:rPr>
              <a:t>Szervezeti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Hammersmith One" panose="02010703030501060504" pitchFamily="2" charset="0"/>
              </a:rPr>
              <a:t>tag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FE907-65A2-050F-9420-47276EB6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9" y="408408"/>
            <a:ext cx="8819561" cy="4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2786-11C8-8AAD-F47F-F2A98073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4770"/>
            <a:ext cx="8229600" cy="307912"/>
          </a:xfrm>
        </p:spPr>
        <p:txBody>
          <a:bodyPr/>
          <a:lstStyle/>
          <a:p>
            <a:pPr algn="ctr"/>
            <a:r>
              <a:rPr lang="hu-HU" sz="2400" dirty="0">
                <a:solidFill>
                  <a:schemeClr val="tx1"/>
                </a:solidFill>
                <a:latin typeface="Hammersmith One" panose="02010703030501060504" pitchFamily="2" charset="0"/>
              </a:rPr>
              <a:t>Esemény s</a:t>
            </a:r>
            <a:r>
              <a:rPr lang="en-US" sz="2400" dirty="0" err="1">
                <a:solidFill>
                  <a:schemeClr val="tx1"/>
                </a:solidFill>
                <a:latin typeface="Hammersmith One" panose="02010703030501060504" pitchFamily="2" charset="0"/>
              </a:rPr>
              <a:t>zervez</a:t>
            </a:r>
            <a:r>
              <a:rPr lang="hu-HU" sz="2400" dirty="0">
                <a:solidFill>
                  <a:schemeClr val="tx1"/>
                </a:solidFill>
                <a:latin typeface="Hammersmith One" panose="02010703030501060504" pitchFamily="2" charset="0"/>
              </a:rPr>
              <a:t>ő</a:t>
            </a:r>
            <a:endParaRPr lang="en-US" sz="2400" dirty="0">
              <a:solidFill>
                <a:schemeClr val="tx1"/>
              </a:solidFill>
              <a:latin typeface="Hammersmith One" panose="02010703030501060504" pitchFamily="2" charset="0"/>
            </a:endParaRPr>
          </a:p>
        </p:txBody>
      </p:sp>
      <p:pic>
        <p:nvPicPr>
          <p:cNvPr id="3" name="2024-04-25 12-26-13">
            <a:hlinkClick r:id="" action="ppaction://media"/>
            <a:extLst>
              <a:ext uri="{FF2B5EF4-FFF2-40B4-BE49-F238E27FC236}">
                <a16:creationId xmlns:a16="http://schemas.microsoft.com/office/drawing/2014/main" id="{E3932A80-BF9E-1635-CDFB-C1104206C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417" y="359481"/>
            <a:ext cx="8271164" cy="47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2786-11C8-8AAD-F47F-F2A98073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83" y="1"/>
            <a:ext cx="8287835" cy="360146"/>
          </a:xfrm>
        </p:spPr>
        <p:txBody>
          <a:bodyPr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Ismét önkéntes szempontjából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2024-04-25 13-40-55">
            <a:hlinkClick r:id="" action="ppaction://media"/>
            <a:extLst>
              <a:ext uri="{FF2B5EF4-FFF2-40B4-BE49-F238E27FC236}">
                <a16:creationId xmlns:a16="http://schemas.microsoft.com/office/drawing/2014/main" id="{2F6C9CBE-C18D-8A27-7743-6644741A1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895" y="397452"/>
            <a:ext cx="8332211" cy="46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DC2E75-1843-C8D8-0B46-A602FAE3B09F}"/>
              </a:ext>
            </a:extLst>
          </p:cNvPr>
          <p:cNvSpPr txBox="1">
            <a:spLocks/>
          </p:cNvSpPr>
          <p:nvPr/>
        </p:nvSpPr>
        <p:spPr>
          <a:xfrm>
            <a:off x="713250" y="49530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u-HU" sz="2400" b="1" dirty="0">
                <a:latin typeface="Hammersmith One" panose="02010703030501060504" pitchFamily="2" charset="0"/>
              </a:rPr>
              <a:t>Mobil</a:t>
            </a:r>
          </a:p>
        </p:txBody>
      </p:sp>
      <p:pic>
        <p:nvPicPr>
          <p:cNvPr id="5" name="Picture 4" descr="A screenshot of a login box&#10;&#10;Description automatically generated">
            <a:extLst>
              <a:ext uri="{FF2B5EF4-FFF2-40B4-BE49-F238E27FC236}">
                <a16:creationId xmlns:a16="http://schemas.microsoft.com/office/drawing/2014/main" id="{833BF096-DC8F-7A0C-94D7-5AAEE238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2" y="705296"/>
            <a:ext cx="2038762" cy="434747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2AFC90A-74F7-69D8-0E35-F205D95B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318" y="705296"/>
            <a:ext cx="2030798" cy="4332368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376EE2C-5126-F1EA-88FA-9535B8CE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566" y="705296"/>
            <a:ext cx="2038762" cy="4332368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64CB1BC4-3DA3-B220-CF89-C33A5C873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916" y="709552"/>
            <a:ext cx="2038762" cy="43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8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DC2E75-1843-C8D8-0B46-A602FAE3B09F}"/>
              </a:ext>
            </a:extLst>
          </p:cNvPr>
          <p:cNvSpPr txBox="1">
            <a:spLocks/>
          </p:cNvSpPr>
          <p:nvPr/>
        </p:nvSpPr>
        <p:spPr>
          <a:xfrm>
            <a:off x="713250" y="49530"/>
            <a:ext cx="7717500" cy="54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u-HU" sz="2400" b="1" dirty="0">
                <a:latin typeface="Hammersmith One" panose="02010703030501060504" pitchFamily="2" charset="0"/>
              </a:rPr>
              <a:t>Mobil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D13168DF-A75C-EE72-6067-AB0CF786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44" y="688421"/>
            <a:ext cx="2028468" cy="432739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66A641F-500D-26F7-0A39-3F24D474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388" y="688421"/>
            <a:ext cx="2028468" cy="43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0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Továbbfejlesztési lehetőségek</a:t>
            </a:r>
            <a:endParaRPr dirty="0"/>
          </a:p>
        </p:txBody>
      </p:sp>
      <p:sp>
        <p:nvSpPr>
          <p:cNvPr id="2999" name="Google Shape;2999;p145"/>
          <p:cNvSpPr/>
          <p:nvPr/>
        </p:nvSpPr>
        <p:spPr>
          <a:xfrm>
            <a:off x="4779816" y="3182409"/>
            <a:ext cx="645104" cy="645104"/>
          </a:xfrm>
          <a:custGeom>
            <a:avLst/>
            <a:gdLst/>
            <a:ahLst/>
            <a:cxnLst/>
            <a:rect l="l" t="t" r="r" b="b"/>
            <a:pathLst>
              <a:path w="27148" h="27148" extrusionOk="0">
                <a:moveTo>
                  <a:pt x="13574" y="1"/>
                </a:moveTo>
                <a:cubicBezTo>
                  <a:pt x="6073" y="1"/>
                  <a:pt x="1" y="6073"/>
                  <a:pt x="1" y="13574"/>
                </a:cubicBezTo>
                <a:cubicBezTo>
                  <a:pt x="1" y="21063"/>
                  <a:pt x="6073" y="27147"/>
                  <a:pt x="13574" y="27147"/>
                </a:cubicBezTo>
                <a:cubicBezTo>
                  <a:pt x="21063" y="27147"/>
                  <a:pt x="27147" y="21063"/>
                  <a:pt x="27147" y="13574"/>
                </a:cubicBezTo>
                <a:cubicBezTo>
                  <a:pt x="27147" y="6073"/>
                  <a:pt x="21063" y="1"/>
                  <a:pt x="13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1" name="Google Shape;3001;p145"/>
          <p:cNvSpPr txBox="1"/>
          <p:nvPr/>
        </p:nvSpPr>
        <p:spPr>
          <a:xfrm>
            <a:off x="5737187" y="3312054"/>
            <a:ext cx="2309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Mobil funkciók </a:t>
            </a: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3002" name="Google Shape;3002;p145"/>
          <p:cNvSpPr/>
          <p:nvPr/>
        </p:nvSpPr>
        <p:spPr>
          <a:xfrm>
            <a:off x="4779816" y="1935711"/>
            <a:ext cx="645104" cy="645081"/>
          </a:xfrm>
          <a:custGeom>
            <a:avLst/>
            <a:gdLst/>
            <a:ahLst/>
            <a:cxnLst/>
            <a:rect l="l" t="t" r="r" b="b"/>
            <a:pathLst>
              <a:path w="27148" h="27147" extrusionOk="0">
                <a:moveTo>
                  <a:pt x="13574" y="1"/>
                </a:moveTo>
                <a:cubicBezTo>
                  <a:pt x="6073" y="1"/>
                  <a:pt x="1" y="6073"/>
                  <a:pt x="1" y="13574"/>
                </a:cubicBezTo>
                <a:cubicBezTo>
                  <a:pt x="1" y="21075"/>
                  <a:pt x="6073" y="27147"/>
                  <a:pt x="13574" y="27147"/>
                </a:cubicBezTo>
                <a:cubicBezTo>
                  <a:pt x="21063" y="27147"/>
                  <a:pt x="27147" y="21075"/>
                  <a:pt x="27147" y="13574"/>
                </a:cubicBezTo>
                <a:cubicBezTo>
                  <a:pt x="27147" y="6073"/>
                  <a:pt x="21063" y="1"/>
                  <a:pt x="13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4" name="Google Shape;3004;p145"/>
          <p:cNvSpPr txBox="1"/>
          <p:nvPr/>
        </p:nvSpPr>
        <p:spPr>
          <a:xfrm>
            <a:off x="5797512" y="2072247"/>
            <a:ext cx="2309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Naptár nézet</a:t>
            </a: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3005" name="Google Shape;3005;p145"/>
          <p:cNvSpPr/>
          <p:nvPr/>
        </p:nvSpPr>
        <p:spPr>
          <a:xfrm>
            <a:off x="3663665" y="3188209"/>
            <a:ext cx="645081" cy="645104"/>
          </a:xfrm>
          <a:custGeom>
            <a:avLst/>
            <a:gdLst/>
            <a:ahLst/>
            <a:cxnLst/>
            <a:rect l="l" t="t" r="r" b="b"/>
            <a:pathLst>
              <a:path w="27147" h="27148" extrusionOk="0">
                <a:moveTo>
                  <a:pt x="13574" y="1"/>
                </a:moveTo>
                <a:cubicBezTo>
                  <a:pt x="6085" y="1"/>
                  <a:pt x="1" y="6073"/>
                  <a:pt x="1" y="13574"/>
                </a:cubicBezTo>
                <a:cubicBezTo>
                  <a:pt x="1" y="21063"/>
                  <a:pt x="6085" y="27147"/>
                  <a:pt x="13574" y="27147"/>
                </a:cubicBezTo>
                <a:cubicBezTo>
                  <a:pt x="21075" y="27147"/>
                  <a:pt x="27147" y="21063"/>
                  <a:pt x="27147" y="13574"/>
                </a:cubicBezTo>
                <a:cubicBezTo>
                  <a:pt x="27147" y="6073"/>
                  <a:pt x="21075" y="1"/>
                  <a:pt x="13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45"/>
          <p:cNvSpPr txBox="1"/>
          <p:nvPr/>
        </p:nvSpPr>
        <p:spPr>
          <a:xfrm>
            <a:off x="642884" y="3334868"/>
            <a:ext cx="2815025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Esemény ajánló rendszer</a:t>
            </a: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3009" name="Google Shape;3009;p145"/>
          <p:cNvSpPr/>
          <p:nvPr/>
        </p:nvSpPr>
        <p:spPr>
          <a:xfrm>
            <a:off x="3667056" y="1935712"/>
            <a:ext cx="645081" cy="645081"/>
          </a:xfrm>
          <a:custGeom>
            <a:avLst/>
            <a:gdLst/>
            <a:ahLst/>
            <a:cxnLst/>
            <a:rect l="l" t="t" r="r" b="b"/>
            <a:pathLst>
              <a:path w="27147" h="27147" extrusionOk="0">
                <a:moveTo>
                  <a:pt x="13574" y="1"/>
                </a:moveTo>
                <a:cubicBezTo>
                  <a:pt x="6085" y="1"/>
                  <a:pt x="1" y="6085"/>
                  <a:pt x="1" y="13574"/>
                </a:cubicBezTo>
                <a:cubicBezTo>
                  <a:pt x="1" y="21075"/>
                  <a:pt x="6085" y="27147"/>
                  <a:pt x="13574" y="27147"/>
                </a:cubicBezTo>
                <a:cubicBezTo>
                  <a:pt x="21075" y="27147"/>
                  <a:pt x="27147" y="21075"/>
                  <a:pt x="27147" y="13574"/>
                </a:cubicBezTo>
                <a:cubicBezTo>
                  <a:pt x="27147" y="6085"/>
                  <a:pt x="21075" y="1"/>
                  <a:pt x="13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1" name="Google Shape;3011;p145"/>
          <p:cNvSpPr txBox="1"/>
          <p:nvPr/>
        </p:nvSpPr>
        <p:spPr>
          <a:xfrm>
            <a:off x="824498" y="2072247"/>
            <a:ext cx="2563996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Google Maps </a:t>
            </a:r>
            <a:r>
              <a:rPr lang="en-US" sz="1600" dirty="0" err="1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integr</a:t>
            </a:r>
            <a:r>
              <a:rPr lang="hu-HU" sz="1600" dirty="0" err="1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áció</a:t>
            </a: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grpSp>
        <p:nvGrpSpPr>
          <p:cNvPr id="2" name="Google Shape;12684;p204">
            <a:extLst>
              <a:ext uri="{FF2B5EF4-FFF2-40B4-BE49-F238E27FC236}">
                <a16:creationId xmlns:a16="http://schemas.microsoft.com/office/drawing/2014/main" id="{1793F2C8-6FA0-1EFB-E379-52B0C1420344}"/>
              </a:ext>
            </a:extLst>
          </p:cNvPr>
          <p:cNvGrpSpPr/>
          <p:nvPr/>
        </p:nvGrpSpPr>
        <p:grpSpPr>
          <a:xfrm>
            <a:off x="4928225" y="2088167"/>
            <a:ext cx="340168" cy="340168"/>
            <a:chOff x="5648375" y="238125"/>
            <a:chExt cx="483125" cy="483125"/>
          </a:xfrm>
          <a:solidFill>
            <a:schemeClr val="bg2"/>
          </a:solidFill>
        </p:grpSpPr>
        <p:sp>
          <p:nvSpPr>
            <p:cNvPr id="3" name="Google Shape;12685;p204">
              <a:extLst>
                <a:ext uri="{FF2B5EF4-FFF2-40B4-BE49-F238E27FC236}">
                  <a16:creationId xmlns:a16="http://schemas.microsoft.com/office/drawing/2014/main" id="{F1432D8E-3609-658C-7AA4-2FE32CDE0912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12686;p204">
              <a:extLst>
                <a:ext uri="{FF2B5EF4-FFF2-40B4-BE49-F238E27FC236}">
                  <a16:creationId xmlns:a16="http://schemas.microsoft.com/office/drawing/2014/main" id="{5291BEC8-8B44-B87B-1129-A19F9CA88134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2687;p204">
              <a:extLst>
                <a:ext uri="{FF2B5EF4-FFF2-40B4-BE49-F238E27FC236}">
                  <a16:creationId xmlns:a16="http://schemas.microsoft.com/office/drawing/2014/main" id="{3C814307-F309-27C1-89C8-FBC6201A5FE2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12688;p204">
              <a:extLst>
                <a:ext uri="{FF2B5EF4-FFF2-40B4-BE49-F238E27FC236}">
                  <a16:creationId xmlns:a16="http://schemas.microsoft.com/office/drawing/2014/main" id="{B9432064-269E-A2B3-6834-A6E5977CA1BC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12689;p204">
              <a:extLst>
                <a:ext uri="{FF2B5EF4-FFF2-40B4-BE49-F238E27FC236}">
                  <a16:creationId xmlns:a16="http://schemas.microsoft.com/office/drawing/2014/main" id="{4469012F-FA36-3EDC-3F2A-86BFEEB5DE4F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12690;p204">
              <a:extLst>
                <a:ext uri="{FF2B5EF4-FFF2-40B4-BE49-F238E27FC236}">
                  <a16:creationId xmlns:a16="http://schemas.microsoft.com/office/drawing/2014/main" id="{BDB8E9FC-2382-5B41-2D24-C694C1D20A42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2691;p204">
              <a:extLst>
                <a:ext uri="{FF2B5EF4-FFF2-40B4-BE49-F238E27FC236}">
                  <a16:creationId xmlns:a16="http://schemas.microsoft.com/office/drawing/2014/main" id="{FCBB5CC6-6827-3DDD-E9A5-B9C5CC1B447D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2692;p204">
              <a:extLst>
                <a:ext uri="{FF2B5EF4-FFF2-40B4-BE49-F238E27FC236}">
                  <a16:creationId xmlns:a16="http://schemas.microsoft.com/office/drawing/2014/main" id="{27BA1EF0-F792-52AB-A893-54002A68632A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2693;p204">
              <a:extLst>
                <a:ext uri="{FF2B5EF4-FFF2-40B4-BE49-F238E27FC236}">
                  <a16:creationId xmlns:a16="http://schemas.microsoft.com/office/drawing/2014/main" id="{EA65FD3E-BDEB-9A18-FDBF-AFB197F109B0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2694;p204">
              <a:extLst>
                <a:ext uri="{FF2B5EF4-FFF2-40B4-BE49-F238E27FC236}">
                  <a16:creationId xmlns:a16="http://schemas.microsoft.com/office/drawing/2014/main" id="{E9CB90EA-FB21-543E-B253-9CBD1EB19610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12627;p204">
            <a:extLst>
              <a:ext uri="{FF2B5EF4-FFF2-40B4-BE49-F238E27FC236}">
                <a16:creationId xmlns:a16="http://schemas.microsoft.com/office/drawing/2014/main" id="{F89B53ED-4C0C-F3CA-2969-0D02658373FE}"/>
              </a:ext>
            </a:extLst>
          </p:cNvPr>
          <p:cNvGrpSpPr/>
          <p:nvPr/>
        </p:nvGrpSpPr>
        <p:grpSpPr>
          <a:xfrm>
            <a:off x="4988653" y="3334868"/>
            <a:ext cx="239183" cy="340186"/>
            <a:chOff x="3342275" y="2615925"/>
            <a:chExt cx="339700" cy="483150"/>
          </a:xfrm>
          <a:solidFill>
            <a:schemeClr val="bg2"/>
          </a:solidFill>
        </p:grpSpPr>
        <p:sp>
          <p:nvSpPr>
            <p:cNvPr id="14" name="Google Shape;12628;p204">
              <a:extLst>
                <a:ext uri="{FF2B5EF4-FFF2-40B4-BE49-F238E27FC236}">
                  <a16:creationId xmlns:a16="http://schemas.microsoft.com/office/drawing/2014/main" id="{B5DD08AD-E026-263A-3947-9FB7D3889EB3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12629;p204">
              <a:extLst>
                <a:ext uri="{FF2B5EF4-FFF2-40B4-BE49-F238E27FC236}">
                  <a16:creationId xmlns:a16="http://schemas.microsoft.com/office/drawing/2014/main" id="{03475822-D1FF-F922-4C24-621141F423F7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12582;p204">
            <a:extLst>
              <a:ext uri="{FF2B5EF4-FFF2-40B4-BE49-F238E27FC236}">
                <a16:creationId xmlns:a16="http://schemas.microsoft.com/office/drawing/2014/main" id="{D74244D9-F1A0-13BE-C180-8873612C6412}"/>
              </a:ext>
            </a:extLst>
          </p:cNvPr>
          <p:cNvGrpSpPr/>
          <p:nvPr/>
        </p:nvGrpSpPr>
        <p:grpSpPr>
          <a:xfrm>
            <a:off x="3821829" y="2108762"/>
            <a:ext cx="340168" cy="298978"/>
            <a:chOff x="2081650" y="2050750"/>
            <a:chExt cx="483125" cy="424625"/>
          </a:xfrm>
          <a:solidFill>
            <a:schemeClr val="bg2"/>
          </a:solidFill>
        </p:grpSpPr>
        <p:sp>
          <p:nvSpPr>
            <p:cNvPr id="17" name="Google Shape;12583;p204">
              <a:extLst>
                <a:ext uri="{FF2B5EF4-FFF2-40B4-BE49-F238E27FC236}">
                  <a16:creationId xmlns:a16="http://schemas.microsoft.com/office/drawing/2014/main" id="{5184284B-10C0-7295-72A7-710449D3ABB5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2584;p204">
              <a:extLst>
                <a:ext uri="{FF2B5EF4-FFF2-40B4-BE49-F238E27FC236}">
                  <a16:creationId xmlns:a16="http://schemas.microsoft.com/office/drawing/2014/main" id="{C64CBBAC-F4C1-28D2-994A-F25F048F8EE6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9" name="Google Shape;12585;p204">
              <a:extLst>
                <a:ext uri="{FF2B5EF4-FFF2-40B4-BE49-F238E27FC236}">
                  <a16:creationId xmlns:a16="http://schemas.microsoft.com/office/drawing/2014/main" id="{3AC75043-95BF-0EBE-3E26-BEBF6F6A34D6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0" name="Google Shape;12586;p204">
              <a:extLst>
                <a:ext uri="{FF2B5EF4-FFF2-40B4-BE49-F238E27FC236}">
                  <a16:creationId xmlns:a16="http://schemas.microsoft.com/office/drawing/2014/main" id="{39E70FC7-C6A3-5E50-8443-3FB47DE417A4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1" name="Google Shape;12587;p204">
              <a:extLst>
                <a:ext uri="{FF2B5EF4-FFF2-40B4-BE49-F238E27FC236}">
                  <a16:creationId xmlns:a16="http://schemas.microsoft.com/office/drawing/2014/main" id="{837D7BB0-E060-B4FC-E58F-F14AC3E26291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2" name="Google Shape;12588;p204">
              <a:extLst>
                <a:ext uri="{FF2B5EF4-FFF2-40B4-BE49-F238E27FC236}">
                  <a16:creationId xmlns:a16="http://schemas.microsoft.com/office/drawing/2014/main" id="{F2C6EB0C-C98E-5046-92CB-271448D6E1A4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23" name="Google Shape;12708;p204">
            <a:extLst>
              <a:ext uri="{FF2B5EF4-FFF2-40B4-BE49-F238E27FC236}">
                <a16:creationId xmlns:a16="http://schemas.microsoft.com/office/drawing/2014/main" id="{11EE2CEA-D10A-8D16-2EE7-AFCFCE61936E}"/>
              </a:ext>
            </a:extLst>
          </p:cNvPr>
          <p:cNvSpPr/>
          <p:nvPr/>
        </p:nvSpPr>
        <p:spPr>
          <a:xfrm>
            <a:off x="3821829" y="3388275"/>
            <a:ext cx="340186" cy="30054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6"/>
          <p:cNvSpPr txBox="1">
            <a:spLocks noGrp="1"/>
          </p:cNvSpPr>
          <p:nvPr>
            <p:ph type="title"/>
          </p:nvPr>
        </p:nvSpPr>
        <p:spPr>
          <a:xfrm>
            <a:off x="713250" y="424443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Összegzés</a:t>
            </a:r>
            <a:endParaRPr dirty="0"/>
          </a:p>
        </p:txBody>
      </p:sp>
      <p:sp>
        <p:nvSpPr>
          <p:cNvPr id="2641" name="Google Shape;2641;p116"/>
          <p:cNvSpPr txBox="1"/>
          <p:nvPr/>
        </p:nvSpPr>
        <p:spPr>
          <a:xfrm>
            <a:off x="2457532" y="1884982"/>
            <a:ext cx="5071980" cy="183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Motiváló, közösségépítő platform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Hatékony és felhasználóbarát UI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Önkéntesek és szervezetek számára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Saját szervezet létrehozása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Mobil nézet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pic>
        <p:nvPicPr>
          <p:cNvPr id="14" name="Picture 13" descr="A qr code with a few squares&#10;&#10;Description automatically generated">
            <a:extLst>
              <a:ext uri="{FF2B5EF4-FFF2-40B4-BE49-F238E27FC236}">
                <a16:creationId xmlns:a16="http://schemas.microsoft.com/office/drawing/2014/main" id="{E741A30C-66D0-8EE2-B9CF-C47DA00C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2937911"/>
            <a:ext cx="2137410" cy="21374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BD47E0-74A7-796E-2E09-DAB3CD6734AD}"/>
              </a:ext>
            </a:extLst>
          </p:cNvPr>
          <p:cNvSpPr txBox="1"/>
          <p:nvPr/>
        </p:nvSpPr>
        <p:spPr>
          <a:xfrm>
            <a:off x="1306830" y="4626827"/>
            <a:ext cx="4042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https://volunteerverse.azureedge.net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21"/>
          <p:cNvSpPr txBox="1"/>
          <p:nvPr/>
        </p:nvSpPr>
        <p:spPr>
          <a:xfrm flipH="1">
            <a:off x="1042416" y="998675"/>
            <a:ext cx="336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sz="2400" b="1" dirty="0">
                <a:latin typeface="Hammersmith One" panose="02010703030501060504" pitchFamily="2" charset="0"/>
              </a:rPr>
              <a:t>Mi az önkéntesség?</a:t>
            </a:r>
            <a:r>
              <a:rPr lang="en" sz="2200" b="1" dirty="0">
                <a:solidFill>
                  <a:schemeClr val="accent2"/>
                </a:solidFill>
                <a:latin typeface="Hammersmith One" panose="02010703030501060504" pitchFamily="2" charset="0"/>
                <a:ea typeface="Hammersmith One"/>
                <a:cs typeface="Hammersmith One"/>
                <a:sym typeface="Hammersmith One"/>
              </a:rPr>
              <a:t> </a:t>
            </a:r>
            <a:endParaRPr sz="2200" b="1" dirty="0">
              <a:solidFill>
                <a:schemeClr val="accent2"/>
              </a:solidFill>
              <a:latin typeface="Hammersmith One" panose="02010703030501060504" pitchFamily="2" charset="0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670" name="Google Shape;2670;p121"/>
          <p:cNvSpPr txBox="1"/>
          <p:nvPr/>
        </p:nvSpPr>
        <p:spPr>
          <a:xfrm flipH="1">
            <a:off x="1000506" y="1877568"/>
            <a:ext cx="4634484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Segítségnyújtás, szolidaritás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Közös célért való együttműködés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Hasznos készségek és élettapasztalatok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endParaRPr lang="hu-HU" sz="1600" dirty="0">
              <a:solidFill>
                <a:schemeClr val="accent2"/>
              </a:solidFill>
              <a:latin typeface="+mn-lt"/>
              <a:ea typeface="Gadugi" panose="020B0502040204020203" pitchFamily="34" charset="0"/>
              <a:cs typeface="Manjari"/>
              <a:sym typeface="Manja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69;p121">
            <a:extLst>
              <a:ext uri="{FF2B5EF4-FFF2-40B4-BE49-F238E27FC236}">
                <a16:creationId xmlns:a16="http://schemas.microsoft.com/office/drawing/2014/main" id="{DF7D7428-B359-0440-2F48-FD709F208778}"/>
              </a:ext>
            </a:extLst>
          </p:cNvPr>
          <p:cNvSpPr txBox="1"/>
          <p:nvPr/>
        </p:nvSpPr>
        <p:spPr>
          <a:xfrm flipH="1">
            <a:off x="2745486" y="937715"/>
            <a:ext cx="336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sz="2400" b="1" dirty="0">
                <a:latin typeface="Hammersmith One" panose="02010703030501060504" pitchFamily="2" charset="0"/>
                <a:ea typeface="Hammersmith One"/>
              </a:rPr>
              <a:t>Nehézségek</a:t>
            </a: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" name="Google Shape;2670;p121">
            <a:extLst>
              <a:ext uri="{FF2B5EF4-FFF2-40B4-BE49-F238E27FC236}">
                <a16:creationId xmlns:a16="http://schemas.microsoft.com/office/drawing/2014/main" id="{F385928B-6E93-3C53-CC70-D9B27E38601D}"/>
              </a:ext>
            </a:extLst>
          </p:cNvPr>
          <p:cNvSpPr txBox="1"/>
          <p:nvPr/>
        </p:nvSpPr>
        <p:spPr>
          <a:xfrm flipH="1">
            <a:off x="3347466" y="1632364"/>
            <a:ext cx="3316224" cy="313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-US" sz="1600" dirty="0" err="1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Megfel</a:t>
            </a: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elő hirdetés hiánya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Időhiány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Sok utánajárás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Bizonytalanság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Gadugi" panose="020B0502040204020203" pitchFamily="34" charset="0"/>
                <a:cs typeface="Manjari"/>
                <a:sym typeface="Manjari"/>
              </a:rPr>
              <a:t>Információhiány</a:t>
            </a:r>
          </a:p>
          <a:p>
            <a:pPr marL="457200" lvl="6" indent="-330200">
              <a:lnSpc>
                <a:spcPct val="200000"/>
              </a:lnSpc>
              <a:buClr>
                <a:schemeClr val="accent2"/>
              </a:buClr>
              <a:buSzPts val="1600"/>
              <a:buFont typeface="Manjari"/>
              <a:buChar char="●"/>
            </a:pPr>
            <a:endParaRPr lang="hu-HU" sz="1600" dirty="0">
              <a:solidFill>
                <a:schemeClr val="accent2"/>
              </a:solidFill>
              <a:latin typeface="+mn-lt"/>
              <a:ea typeface="Gadugi" panose="020B0502040204020203" pitchFamily="34" charset="0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669;p121">
            <a:extLst>
              <a:ext uri="{FF2B5EF4-FFF2-40B4-BE49-F238E27FC236}">
                <a16:creationId xmlns:a16="http://schemas.microsoft.com/office/drawing/2014/main" id="{DB94D2F0-82E9-B9CC-CF73-CE87E11CAB88}"/>
              </a:ext>
            </a:extLst>
          </p:cNvPr>
          <p:cNvSpPr txBox="1"/>
          <p:nvPr/>
        </p:nvSpPr>
        <p:spPr>
          <a:xfrm flipH="1">
            <a:off x="818405" y="636725"/>
            <a:ext cx="336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Megoldás</a:t>
            </a: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" name="Google Shape;2670;p121">
            <a:extLst>
              <a:ext uri="{FF2B5EF4-FFF2-40B4-BE49-F238E27FC236}">
                <a16:creationId xmlns:a16="http://schemas.microsoft.com/office/drawing/2014/main" id="{52BD28EC-65ED-166B-0F7C-F95968623AC3}"/>
              </a:ext>
            </a:extLst>
          </p:cNvPr>
          <p:cNvSpPr txBox="1"/>
          <p:nvPr/>
        </p:nvSpPr>
        <p:spPr>
          <a:xfrm flipH="1">
            <a:off x="1933956" y="1057055"/>
            <a:ext cx="5823204" cy="313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Platform önkéntesek szervezetek számára</a:t>
            </a:r>
          </a:p>
          <a:p>
            <a:pPr marL="457200" lvl="6" indent="-330200">
              <a:lnSpc>
                <a:spcPct val="200000"/>
              </a:lnSpc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Keresési folyamat megkönnyítése</a:t>
            </a:r>
          </a:p>
          <a:p>
            <a:pPr marL="457200" lvl="6" indent="-330200">
              <a:lnSpc>
                <a:spcPct val="200000"/>
              </a:lnSpc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Esztétikus és felhasználóbarát felület</a:t>
            </a:r>
          </a:p>
          <a:p>
            <a:pPr marL="457200" lvl="6" indent="-330200">
              <a:lnSpc>
                <a:spcPct val="200000"/>
              </a:lnSpc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Motiválás</a:t>
            </a:r>
          </a:p>
          <a:p>
            <a:pPr marL="457200" lvl="6" indent="-330200">
              <a:lnSpc>
                <a:spcPct val="200000"/>
              </a:lnSpc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hu-HU" sz="16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Közösség építés</a:t>
            </a:r>
          </a:p>
        </p:txBody>
      </p:sp>
    </p:spTree>
    <p:extLst>
      <p:ext uri="{BB962C8B-B14F-4D97-AF65-F5344CB8AC3E}">
        <p14:creationId xmlns:p14="http://schemas.microsoft.com/office/powerpoint/2010/main" val="392940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14"/>
          <p:cNvSpPr/>
          <p:nvPr/>
        </p:nvSpPr>
        <p:spPr>
          <a:xfrm>
            <a:off x="4874000" y="925831"/>
            <a:ext cx="3603250" cy="34175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14"/>
          <p:cNvSpPr txBox="1"/>
          <p:nvPr/>
        </p:nvSpPr>
        <p:spPr>
          <a:xfrm>
            <a:off x="781340" y="1682013"/>
            <a:ext cx="3399250" cy="303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anjari"/>
              <a:buChar char="●"/>
            </a:pPr>
            <a:r>
              <a:rPr lang="hu-HU" sz="1500" dirty="0" err="1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Elav</a:t>
            </a:r>
            <a:r>
              <a:rPr lang="en-US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u</a:t>
            </a:r>
            <a:r>
              <a:rPr lang="hu-HU" sz="1500" dirty="0" err="1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lt</a:t>
            </a:r>
            <a:r>
              <a:rPr lang="hu-HU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 UI</a:t>
            </a:r>
            <a:endParaRPr lang="en-GB" sz="15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Nincs feladatkörökre való jelentkezés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Bürokratikus akadályok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Szervezési lehetőségek hiánya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accent2"/>
                </a:solidFill>
                <a:latin typeface="+mn-lt"/>
                <a:ea typeface="Manjari"/>
                <a:cs typeface="Manjari"/>
                <a:sym typeface="Manjari"/>
              </a:rPr>
              <a:t>Visszajelzések hiánya</a:t>
            </a:r>
            <a:endParaRPr sz="1500" dirty="0">
              <a:solidFill>
                <a:schemeClr val="accent2"/>
              </a:solidFill>
              <a:latin typeface="+mn-lt"/>
              <a:ea typeface="Manjari"/>
              <a:cs typeface="Manjari"/>
              <a:sym typeface="Manjari"/>
            </a:endParaRPr>
          </a:p>
        </p:txBody>
      </p:sp>
      <p:sp>
        <p:nvSpPr>
          <p:cNvPr id="2614" name="Google Shape;2614;p114"/>
          <p:cNvSpPr txBox="1"/>
          <p:nvPr/>
        </p:nvSpPr>
        <p:spPr>
          <a:xfrm>
            <a:off x="5069060" y="1682013"/>
            <a:ext cx="3121690" cy="281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Felhasználóbarát, modern UI</a:t>
            </a:r>
            <a:endParaRPr lang="en-GB" sz="1500" dirty="0">
              <a:solidFill>
                <a:schemeClr val="dk1"/>
              </a:solidFill>
              <a:latin typeface="+mn-lt"/>
              <a:ea typeface="Manjari"/>
              <a:cs typeface="Manjari"/>
              <a:sym typeface="Manjari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Könnyed regisztráció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Számos szűrési lehetőség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Feladatkörökre való jelentkezés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Saját szervezet létrehozása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jari"/>
              <a:buChar char="●"/>
            </a:pPr>
            <a:r>
              <a:rPr lang="hu-HU" sz="1500" dirty="0">
                <a:solidFill>
                  <a:schemeClr val="dk1"/>
                </a:solidFill>
                <a:latin typeface="+mn-lt"/>
                <a:ea typeface="Manjari"/>
                <a:cs typeface="Manjari"/>
                <a:sym typeface="Manjari"/>
              </a:rPr>
              <a:t>Motiváló közösség</a:t>
            </a:r>
          </a:p>
        </p:txBody>
      </p:sp>
      <p:sp>
        <p:nvSpPr>
          <p:cNvPr id="2615" name="Google Shape;2615;p114"/>
          <p:cNvSpPr txBox="1"/>
          <p:nvPr/>
        </p:nvSpPr>
        <p:spPr>
          <a:xfrm>
            <a:off x="733315" y="1012281"/>
            <a:ext cx="379398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Meglévő rendszerek 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616" name="Google Shape;2616;p114"/>
          <p:cNvSpPr txBox="1"/>
          <p:nvPr/>
        </p:nvSpPr>
        <p:spPr>
          <a:xfrm>
            <a:off x="5394955" y="1018341"/>
            <a:ext cx="24699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Saját rendszer</a:t>
            </a:r>
            <a:endParaRPr sz="22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Architektúra</a:t>
            </a:r>
            <a:endParaRPr dirty="0"/>
          </a:p>
        </p:txBody>
      </p:sp>
      <p:pic>
        <p:nvPicPr>
          <p:cNvPr id="6" name="Picture 5" descr="A computer server and a cube&#10;&#10;Description automatically generated with medium confidence">
            <a:extLst>
              <a:ext uri="{FF2B5EF4-FFF2-40B4-BE49-F238E27FC236}">
                <a16:creationId xmlns:a16="http://schemas.microsoft.com/office/drawing/2014/main" id="{EF43FB7A-2920-AEA6-6B8F-A472F733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83" y="1525440"/>
            <a:ext cx="5264453" cy="3095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Architektúra - frontend</a:t>
            </a:r>
            <a:endParaRPr dirty="0"/>
          </a:p>
        </p:txBody>
      </p:sp>
      <p:sp>
        <p:nvSpPr>
          <p:cNvPr id="2066" name="Google Shape;2066;p8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72;p89">
            <a:extLst>
              <a:ext uri="{FF2B5EF4-FFF2-40B4-BE49-F238E27FC236}">
                <a16:creationId xmlns:a16="http://schemas.microsoft.com/office/drawing/2014/main" id="{803FD0DF-AAEA-E796-8339-8C1602599498}"/>
              </a:ext>
            </a:extLst>
          </p:cNvPr>
          <p:cNvSpPr txBox="1">
            <a:spLocks/>
          </p:cNvSpPr>
          <p:nvPr/>
        </p:nvSpPr>
        <p:spPr>
          <a:xfrm>
            <a:off x="713250" y="1371100"/>
            <a:ext cx="82932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 b="0" i="0" u="none" strike="noStrike" cap="none">
                <a:solidFill>
                  <a:srgbClr val="80686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412750" indent="-285750">
              <a:buSzPts val="1600"/>
              <a:buFont typeface="Arial" panose="020B0604020202020204" pitchFamily="34" charset="0"/>
              <a:buChar char="•"/>
            </a:pPr>
            <a:r>
              <a:rPr lang="hu-HU" sz="1800" dirty="0">
                <a:latin typeface="+mn-lt"/>
              </a:rPr>
              <a:t>Webes felület </a:t>
            </a:r>
            <a:r>
              <a:rPr lang="hu-HU" dirty="0">
                <a:latin typeface="+mn-lt"/>
              </a:rPr>
              <a:t>- </a:t>
            </a:r>
            <a:r>
              <a:rPr lang="hu-HU" b="1" dirty="0">
                <a:solidFill>
                  <a:schemeClr val="tx1"/>
                </a:solidFill>
                <a:latin typeface="+mn-lt"/>
              </a:rPr>
              <a:t>SPA</a:t>
            </a:r>
            <a:r>
              <a:rPr lang="hu-HU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hu-HU" dirty="0" err="1">
                <a:solidFill>
                  <a:schemeClr val="tx1"/>
                </a:solidFill>
                <a:latin typeface="+mn-lt"/>
              </a:rPr>
              <a:t>Single</a:t>
            </a:r>
            <a:r>
              <a:rPr lang="hu-HU" dirty="0">
                <a:solidFill>
                  <a:schemeClr val="tx1"/>
                </a:solidFill>
                <a:latin typeface="+mn-lt"/>
              </a:rPr>
              <a:t> Page </a:t>
            </a:r>
            <a:r>
              <a:rPr lang="hu-HU" dirty="0" err="1">
                <a:solidFill>
                  <a:schemeClr val="tx1"/>
                </a:solidFill>
                <a:latin typeface="+mn-lt"/>
              </a:rPr>
              <a:t>Application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pPr marL="412750" indent="-285750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hu-HU" sz="1800" dirty="0">
                <a:latin typeface="+mn-lt"/>
              </a:rPr>
              <a:t>Mobil</a:t>
            </a:r>
            <a:r>
              <a:rPr lang="hu-HU" dirty="0">
                <a:latin typeface="+mn-lt"/>
              </a:rPr>
              <a:t> - </a:t>
            </a:r>
            <a:r>
              <a:rPr lang="hu-HU" b="1" dirty="0">
                <a:solidFill>
                  <a:schemeClr val="tx1"/>
                </a:solidFill>
                <a:latin typeface="+mn-lt"/>
              </a:rPr>
              <a:t>MVVM</a:t>
            </a:r>
            <a:endParaRPr lang="en-GB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 descr="A blue oval with black text&#10;&#10;Description automatically generated">
            <a:extLst>
              <a:ext uri="{FF2B5EF4-FFF2-40B4-BE49-F238E27FC236}">
                <a16:creationId xmlns:a16="http://schemas.microsoft.com/office/drawing/2014/main" id="{C73FDE9A-7505-EE7E-FA2D-576F7C7A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39" y="2895600"/>
            <a:ext cx="6743621" cy="913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26"/>
          <p:cNvSpPr txBox="1">
            <a:spLocks noGrp="1"/>
          </p:cNvSpPr>
          <p:nvPr>
            <p:ph type="title"/>
          </p:nvPr>
        </p:nvSpPr>
        <p:spPr>
          <a:xfrm>
            <a:off x="713250" y="52683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Felhasznált technológiák</a:t>
            </a:r>
            <a:endParaRPr dirty="0"/>
          </a:p>
        </p:txBody>
      </p:sp>
      <p:pic>
        <p:nvPicPr>
          <p:cNvPr id="3" name="Picture 2" descr="A group of different types of logos&#10;&#10;Description automatically generated">
            <a:extLst>
              <a:ext uri="{FF2B5EF4-FFF2-40B4-BE49-F238E27FC236}">
                <a16:creationId xmlns:a16="http://schemas.microsoft.com/office/drawing/2014/main" id="{373EA920-1754-3F84-2FAE-20C712AB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32" y="1463980"/>
            <a:ext cx="6442735" cy="3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CF95-AC9C-AB02-C999-B61CCE65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6788" y="-64245"/>
            <a:ext cx="4471056" cy="640233"/>
          </a:xfrm>
        </p:spPr>
        <p:txBody>
          <a:bodyPr/>
          <a:lstStyle/>
          <a:p>
            <a:r>
              <a:rPr lang="hu-HU" sz="2400" dirty="0">
                <a:solidFill>
                  <a:schemeClr val="tx1"/>
                </a:solidFill>
              </a:rPr>
              <a:t>Szervezet jogrendszere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F476F-196D-B709-ECB1-7BE4B89AA0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4" y="1457009"/>
            <a:ext cx="1876632" cy="44137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4" y="464885"/>
            <a:ext cx="4471056" cy="730111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24" y="1457009"/>
            <a:ext cx="1835944" cy="1300163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814" y="1176725"/>
            <a:ext cx="3159526" cy="1915834"/>
          </a:xfrm>
          <a:prstGeom prst="rect">
            <a:avLst/>
          </a:prstGeom>
        </p:spPr>
      </p:pic>
      <p:pic>
        <p:nvPicPr>
          <p:cNvPr id="31" name="Kép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062" y="3175200"/>
            <a:ext cx="4394073" cy="1938696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25" y="2807792"/>
            <a:ext cx="564356" cy="1850231"/>
          </a:xfrm>
          <a:prstGeom prst="rect">
            <a:avLst/>
          </a:prstGeom>
        </p:spPr>
      </p:pic>
      <p:pic>
        <p:nvPicPr>
          <p:cNvPr id="34" name="Kép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843">
            <a:off x="4959711" y="3325960"/>
            <a:ext cx="1843088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Education Pack for Students XL by Slidesgo">
  <a:themeElements>
    <a:clrScheme name="Custom 2">
      <a:dk1>
        <a:sysClr val="windowText" lastClr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000000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173</Words>
  <Application>Microsoft Office PowerPoint</Application>
  <PresentationFormat>On-screen Show (16:9)</PresentationFormat>
  <Paragraphs>65</Paragraphs>
  <Slides>19</Slides>
  <Notes>19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Hammersmith One</vt:lpstr>
      <vt:lpstr>Manjari</vt:lpstr>
      <vt:lpstr>Arial</vt:lpstr>
      <vt:lpstr>Roboto Condensed Light</vt:lpstr>
      <vt:lpstr>Elegant Education Pack for Students XL by Slidesgo</vt:lpstr>
      <vt:lpstr>VolunteerVerse</vt:lpstr>
      <vt:lpstr>PowerPoint Presentation</vt:lpstr>
      <vt:lpstr>PowerPoint Presentation</vt:lpstr>
      <vt:lpstr>PowerPoint Presentation</vt:lpstr>
      <vt:lpstr>PowerPoint Presentation</vt:lpstr>
      <vt:lpstr>Architektúra</vt:lpstr>
      <vt:lpstr>Architektúra - frontend</vt:lpstr>
      <vt:lpstr>Felhasznált technológiák</vt:lpstr>
      <vt:lpstr>Szervezet jogrendszere</vt:lpstr>
      <vt:lpstr>Látogató a weboldalon</vt:lpstr>
      <vt:lpstr>Bejelentkezett felhasználó</vt:lpstr>
      <vt:lpstr>Szervező</vt:lpstr>
      <vt:lpstr>Szervezeti tag</vt:lpstr>
      <vt:lpstr>Esemény szervező</vt:lpstr>
      <vt:lpstr>Ismét önkéntes szempontjából</vt:lpstr>
      <vt:lpstr>PowerPoint Presentation</vt:lpstr>
      <vt:lpstr>PowerPoint Presentation</vt:lpstr>
      <vt:lpstr>Továbbfejlesztési lehetőségek</vt:lpstr>
      <vt:lpstr>Összegzés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Veress  Henrietta</cp:lastModifiedBy>
  <cp:revision>15</cp:revision>
  <dcterms:modified xsi:type="dcterms:W3CDTF">2024-07-02T08:58:24Z</dcterms:modified>
</cp:coreProperties>
</file>